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12"/>
  </p:notesMasterIdLst>
  <p:handoutMasterIdLst>
    <p:handoutMasterId r:id="rId13"/>
  </p:handoutMasterIdLst>
  <p:sldIdLst>
    <p:sldId id="433" r:id="rId7"/>
    <p:sldId id="377" r:id="rId8"/>
    <p:sldId id="378" r:id="rId9"/>
    <p:sldId id="426" r:id="rId10"/>
    <p:sldId id="359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14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os Follath" userId="abb3d581-84ed-42d3-90e1-49b32b38d162" providerId="ADAL" clId="{3CCBEBFF-71E8-1340-A347-BDD6CF4799B5}"/>
    <pc:docChg chg="modSld">
      <pc:chgData name="Janos Follath" userId="abb3d581-84ed-42d3-90e1-49b32b38d162" providerId="ADAL" clId="{3CCBEBFF-71E8-1340-A347-BDD6CF4799B5}" dt="2024-04-08T15:31:26.883" v="1" actId="20577"/>
      <pc:docMkLst>
        <pc:docMk/>
      </pc:docMkLst>
      <pc:sldChg chg="modSp mod">
        <pc:chgData name="Janos Follath" userId="abb3d581-84ed-42d3-90e1-49b32b38d162" providerId="ADAL" clId="{3CCBEBFF-71E8-1340-A347-BDD6CF4799B5}" dt="2024-04-08T15:31:26.883" v="1" actId="20577"/>
        <pc:sldMkLst>
          <pc:docMk/>
          <pc:sldMk cId="179791962" sldId="433"/>
        </pc:sldMkLst>
        <pc:spChg chg="mod">
          <ac:chgData name="Janos Follath" userId="abb3d581-84ed-42d3-90e1-49b32b38d162" providerId="ADAL" clId="{3CCBEBFF-71E8-1340-A347-BDD6CF4799B5}" dt="2024-04-08T15:31:26.883" v="1" actId="20577"/>
          <ac:spMkLst>
            <pc:docMk/>
            <pc:sldMk cId="179791962" sldId="433"/>
            <ac:spMk id="3" creationId="{11AC7E09-D294-A127-6D97-1C3D0C71F2A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4/8/24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86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49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ed-TL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ed-TLS/TF-PSA-Crypt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12D67-09F7-0F4E-7D07-D9A446C392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Janos </a:t>
            </a:r>
            <a:r>
              <a:rPr lang="en-US" dirty="0" err="1"/>
              <a:t>Follath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C7E09-D294-A127-6D97-1C3D0C71F2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2024-04-08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02D96-959B-7DF4-F507-C77F635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Mbed</a:t>
            </a:r>
            <a:r>
              <a:rPr lang="en-US" dirty="0"/>
              <a:t> TLS Tech Forum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6D9B04-10BF-ADDF-A4A6-418DC87F0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https://github.com/Mbed-TLS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C70A-4EA5-7C47-BBD6-4AC37A36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community activity (thank you!)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866B52-460B-4248-AB1D-146D434D02C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4574" y="1571758"/>
            <a:ext cx="5393506" cy="4391867"/>
          </a:xfrm>
        </p:spPr>
        <p:txBody>
          <a:bodyPr vert="horz" lIns="0" tIns="0" rIns="0" bIns="0" rtlCol="0" anchor="t">
            <a:noAutofit/>
          </a:bodyPr>
          <a:lstStyle/>
          <a:p>
            <a:pPr marL="342265" indent="-166370"/>
            <a:r>
              <a:rPr lang="en-US" sz="1600" i="0" u="none" dirty="0">
                <a:solidFill>
                  <a:srgbClr val="212121"/>
                </a:solidFill>
                <a:effectLst/>
                <a:latin typeface="Calibri"/>
                <a:ea typeface="ＭＳ Ｐゴシック"/>
                <a:cs typeface="Calibri"/>
              </a:rPr>
              <a:t>   Valerio Setti @Nordic</a:t>
            </a:r>
            <a:endParaRPr lang="en-US" dirty="0">
              <a:latin typeface="Calibri"/>
              <a:ea typeface="ＭＳ Ｐゴシック"/>
              <a:cs typeface="Calibri"/>
            </a:endParaRPr>
          </a:p>
          <a:p>
            <a:pPr marL="581025" lvl="1" indent="-166370"/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merged: #8937 - Clarify the documentation of </a:t>
            </a:r>
            <a:r>
              <a:rPr lang="en-US" sz="1300" dirty="0" err="1">
                <a:solidFill>
                  <a:srgbClr val="212121"/>
                </a:solidFill>
                <a:ea typeface="ＭＳ Ｐゴシック"/>
                <a:cs typeface="+mn-lt"/>
              </a:rPr>
              <a:t>mbedtls_pk_setup_opaque</a:t>
            </a:r>
            <a:endParaRPr lang="en-US" sz="1300" dirty="0">
              <a:solidFill>
                <a:srgbClr val="212121"/>
              </a:solidFill>
              <a:ea typeface="ＭＳ Ｐゴシック"/>
              <a:cs typeface="+mn-lt"/>
            </a:endParaRPr>
          </a:p>
          <a:p>
            <a:pPr marL="581025" lvl="1" indent="-166370"/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merged: #8987 - Test gap: </a:t>
            </a:r>
            <a:r>
              <a:rPr lang="en-US" sz="1300" dirty="0" err="1">
                <a:solidFill>
                  <a:srgbClr val="212121"/>
                </a:solidFill>
                <a:ea typeface="ＭＳ Ｐゴシック"/>
                <a:cs typeface="+mn-lt"/>
              </a:rPr>
              <a:t>mbedtls_pk_check_pair</a:t>
            </a:r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 with MBEDTLS_PK_OPAQUE</a:t>
            </a:r>
          </a:p>
          <a:p>
            <a:pPr marL="581025" lvl="1" indent="-166370"/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merged: #9005 - [Backport 3.6] Clarify the documentation of </a:t>
            </a:r>
            <a:r>
              <a:rPr lang="en-US" sz="1300" dirty="0" err="1">
                <a:solidFill>
                  <a:srgbClr val="212121"/>
                </a:solidFill>
                <a:ea typeface="ＭＳ Ｐゴシック"/>
                <a:cs typeface="+mn-lt"/>
              </a:rPr>
              <a:t>mbedtls_pk_setup_opaque</a:t>
            </a:r>
            <a:endParaRPr lang="en-US" sz="1300" dirty="0">
              <a:solidFill>
                <a:srgbClr val="212121"/>
              </a:solidFill>
              <a:ea typeface="ＭＳ Ｐゴシック"/>
              <a:cs typeface="+mn-lt"/>
            </a:endParaRPr>
          </a:p>
          <a:p>
            <a:pPr marL="581025" lvl="1" indent="-166370"/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merged: #9004 - [Backport 3.6] Test gap: </a:t>
            </a:r>
            <a:r>
              <a:rPr lang="en-US" sz="1300" dirty="0" err="1">
                <a:solidFill>
                  <a:srgbClr val="212121"/>
                </a:solidFill>
                <a:ea typeface="ＭＳ Ｐゴシック"/>
                <a:cs typeface="+mn-lt"/>
              </a:rPr>
              <a:t>mbedtls_pk_check_pair</a:t>
            </a:r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 with MBEDTLS_PK_OPAQUE</a:t>
            </a:r>
          </a:p>
          <a:p>
            <a:pPr marL="581025" lvl="1" indent="-166370"/>
            <a:r>
              <a:rPr lang="en-US" sz="1300" dirty="0">
                <a:solidFill>
                  <a:srgbClr val="212121"/>
                </a:solidFill>
                <a:ea typeface="ＭＳ Ｐゴシック"/>
                <a:cs typeface="+mn-lt"/>
              </a:rPr>
              <a:t>#8986 - Improve test key generation in </a:t>
            </a:r>
            <a:r>
              <a:rPr lang="en-US" sz="1300" dirty="0" err="1">
                <a:solidFill>
                  <a:srgbClr val="212121"/>
                </a:solidFill>
                <a:ea typeface="ＭＳ Ｐゴシック"/>
                <a:cs typeface="+mn-lt"/>
              </a:rPr>
              <a:t>test_suite_pk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1025" lvl="1" indent="-166370"/>
            <a:endParaRPr lang="en-GB" sz="1400" i="0" dirty="0">
              <a:solidFill>
                <a:srgbClr val="1F232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74528F-E705-7340-B4DA-670DE28C912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93921" y="1571758"/>
            <a:ext cx="5687873" cy="476821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latin typeface="Calibri"/>
                <a:ea typeface="ＭＳ Ｐゴシック"/>
                <a:cs typeface="Calibri"/>
              </a:rPr>
              <a:t>Misc</a:t>
            </a:r>
            <a:endParaRPr lang="en-US" sz="1600" dirty="0">
              <a:cs typeface="+mn-lt"/>
            </a:endParaRP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merged: #8874 </a:t>
            </a:r>
            <a:r>
              <a:rPr lang="en-US" sz="1200" dirty="0" err="1">
                <a:ea typeface="+mn-lt"/>
                <a:cs typeface="+mn-lt"/>
              </a:rPr>
              <a:t>stevenwdv</a:t>
            </a:r>
            <a:r>
              <a:rPr lang="en-US" sz="1200" dirty="0">
                <a:ea typeface="+mn-lt"/>
                <a:cs typeface="+mn-lt"/>
              </a:rPr>
              <a:t> - Fix compilation on macOS without apple-clang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merged: #8875 </a:t>
            </a:r>
            <a:r>
              <a:rPr lang="en-US" sz="1200" dirty="0" err="1">
                <a:ea typeface="+mn-lt"/>
                <a:cs typeface="+mn-lt"/>
              </a:rPr>
              <a:t>stevenwdv</a:t>
            </a:r>
            <a:r>
              <a:rPr lang="en-US" sz="1200" dirty="0">
                <a:ea typeface="+mn-lt"/>
                <a:cs typeface="+mn-lt"/>
              </a:rPr>
              <a:t> - [backport] Fix compilation on macOS without apple-clang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#8933 Biswa96 - pkg-config: fix static linking in Windows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#8983 Troy-Butler - Fix NULL argument handling in </a:t>
            </a:r>
            <a:r>
              <a:rPr lang="en-US" sz="1200" dirty="0" err="1">
                <a:ea typeface="+mn-lt"/>
                <a:cs typeface="+mn-lt"/>
              </a:rPr>
              <a:t>mbedtls_xxx_free</a:t>
            </a:r>
            <a:r>
              <a:rPr lang="en-US" sz="1200" dirty="0">
                <a:ea typeface="+mn-lt"/>
                <a:cs typeface="+mn-lt"/>
              </a:rPr>
              <a:t>() functions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#8645 casswarry0 - Using make with </a:t>
            </a:r>
            <a:r>
              <a:rPr lang="en-US" sz="1200" dirty="0" err="1">
                <a:ea typeface="+mn-lt"/>
                <a:cs typeface="+mn-lt"/>
              </a:rPr>
              <a:t>paramter</a:t>
            </a:r>
            <a:r>
              <a:rPr lang="en-US" sz="1200" dirty="0">
                <a:ea typeface="+mn-lt"/>
                <a:cs typeface="+mn-lt"/>
              </a:rPr>
              <a:t> GEN_FILES="" still requires Python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#6955 </a:t>
            </a:r>
            <a:r>
              <a:rPr lang="en-US" sz="1200" dirty="0" err="1">
                <a:ea typeface="+mn-lt"/>
                <a:cs typeface="+mn-lt"/>
              </a:rPr>
              <a:t>inorick</a:t>
            </a:r>
            <a:r>
              <a:rPr lang="en-US" sz="1200" dirty="0">
                <a:ea typeface="+mn-lt"/>
                <a:cs typeface="+mn-lt"/>
              </a:rPr>
              <a:t> - Guard ticket specific TLS 1.3 function with macro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#9001 raymo200915 - Add PKCS#7 parser features for integrating </a:t>
            </a:r>
            <a:r>
              <a:rPr lang="en-US" sz="1200" dirty="0" err="1">
                <a:ea typeface="+mn-lt"/>
                <a:cs typeface="+mn-lt"/>
              </a:rPr>
              <a:t>MbedTLS</a:t>
            </a:r>
            <a:r>
              <a:rPr lang="en-US" sz="1200" dirty="0">
                <a:ea typeface="+mn-lt"/>
                <a:cs typeface="+mn-lt"/>
              </a:rPr>
              <a:t> with U-Boot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#8945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</a:t>
            </a:r>
            <a:r>
              <a:rPr lang="en-US" sz="1200" dirty="0" err="1">
                <a:ea typeface="+mn-lt"/>
                <a:cs typeface="+mn-lt"/>
              </a:rPr>
              <a:t>mbedtls_debug_print_crt</a:t>
            </a:r>
            <a:r>
              <a:rPr lang="en-US" sz="1200" dirty="0">
                <a:ea typeface="+mn-lt"/>
                <a:cs typeface="+mn-lt"/>
              </a:rPr>
              <a:t>: Reduce stack usage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#8981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TLS handshake fragmentation support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#8946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Ignore MBEDTLS_ERR_SSL_PEER_CLOSE_NOTIFY when printing debug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#8950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Do not rely on undefined macro evaluating to 0·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#8952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Streamline cleanup in MBEDTLS_X509_SAFE_SNPRINTF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#8949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x509_crt: Add LWIP implementation of </a:t>
            </a:r>
            <a:r>
              <a:rPr lang="en-US" sz="1200" dirty="0" err="1">
                <a:ea typeface="+mn-lt"/>
                <a:cs typeface="+mn-lt"/>
              </a:rPr>
              <a:t>inet_pton</a:t>
            </a:r>
            <a:endParaRPr lang="en-US" sz="1200" dirty="0">
              <a:ea typeface="+mn-lt"/>
              <a:cs typeface="+mn-lt"/>
            </a:endParaRP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#8953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Remove unnecessary assignments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#8947 </a:t>
            </a:r>
            <a:r>
              <a:rPr lang="en-US" sz="1200" dirty="0" err="1">
                <a:ea typeface="+mn-lt"/>
                <a:cs typeface="+mn-lt"/>
              </a:rPr>
              <a:t>rojer</a:t>
            </a:r>
            <a:r>
              <a:rPr lang="en-US" sz="1200" dirty="0">
                <a:ea typeface="+mn-lt"/>
                <a:cs typeface="+mn-lt"/>
              </a:rPr>
              <a:t> - Mark ssl_tls12_preset_default_sig_algs const·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#8236 </a:t>
            </a:r>
            <a:r>
              <a:rPr lang="en-US" sz="1200" dirty="0" err="1">
                <a:ea typeface="+mn-lt"/>
                <a:cs typeface="+mn-lt"/>
              </a:rPr>
              <a:t>silabs-Kusumit</a:t>
            </a:r>
            <a:r>
              <a:rPr lang="en-US" sz="1200" dirty="0">
                <a:ea typeface="+mn-lt"/>
                <a:cs typeface="+mn-lt"/>
              </a:rPr>
              <a:t> - PSA Key Derivation Verification APIs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#8907 </a:t>
            </a:r>
            <a:r>
              <a:rPr lang="en-US" sz="1200" dirty="0" err="1">
                <a:ea typeface="+mn-lt"/>
                <a:cs typeface="+mn-lt"/>
              </a:rPr>
              <a:t>szsam</a:t>
            </a:r>
            <a:r>
              <a:rPr lang="en-US" sz="1200" dirty="0">
                <a:ea typeface="+mn-lt"/>
                <a:cs typeface="+mn-lt"/>
              </a:rPr>
              <a:t> - Backport 2.28: </a:t>
            </a:r>
            <a:r>
              <a:rPr lang="en-US" sz="1200" dirty="0" err="1">
                <a:ea typeface="+mn-lt"/>
                <a:cs typeface="+mn-lt"/>
              </a:rPr>
              <a:t>ssl_mail_client</a:t>
            </a:r>
            <a:r>
              <a:rPr lang="en-US" sz="1200" dirty="0">
                <a:ea typeface="+mn-lt"/>
                <a:cs typeface="+mn-lt"/>
              </a:rPr>
              <a:t>: Fix unbounded write of </a:t>
            </a:r>
            <a:r>
              <a:rPr lang="en-US" sz="1200" dirty="0" err="1">
                <a:ea typeface="+mn-lt"/>
                <a:cs typeface="+mn-lt"/>
              </a:rPr>
              <a:t>sprintf</a:t>
            </a:r>
            <a:r>
              <a:rPr lang="en-US" sz="1200" dirty="0">
                <a:ea typeface="+mn-lt"/>
                <a:cs typeface="+mn-lt"/>
              </a:rPr>
              <a:t>()</a:t>
            </a:r>
          </a:p>
          <a:p>
            <a:pPr marL="581025" lvl="1" indent="-166370"/>
            <a:r>
              <a:rPr lang="en-US" sz="1200" dirty="0">
                <a:ea typeface="+mn-lt"/>
                <a:cs typeface="+mn-lt"/>
              </a:rPr>
              <a:t>#8897 </a:t>
            </a:r>
            <a:r>
              <a:rPr lang="en-US" sz="1200" dirty="0" err="1">
                <a:ea typeface="+mn-lt"/>
                <a:cs typeface="+mn-lt"/>
              </a:rPr>
              <a:t>szsam</a:t>
            </a:r>
            <a:r>
              <a:rPr lang="en-US" sz="1200" dirty="0">
                <a:ea typeface="+mn-lt"/>
                <a:cs typeface="+mn-lt"/>
              </a:rPr>
              <a:t> - </a:t>
            </a:r>
            <a:r>
              <a:rPr lang="en-US" sz="1200" dirty="0" err="1">
                <a:ea typeface="+mn-lt"/>
                <a:cs typeface="+mn-lt"/>
              </a:rPr>
              <a:t>ssl_mail_client</a:t>
            </a:r>
            <a:r>
              <a:rPr lang="en-US" sz="1200" dirty="0">
                <a:ea typeface="+mn-lt"/>
                <a:cs typeface="+mn-lt"/>
              </a:rPr>
              <a:t>: Fix unbounded write of </a:t>
            </a:r>
            <a:r>
              <a:rPr lang="en-US" sz="1200" dirty="0" err="1">
                <a:ea typeface="+mn-lt"/>
                <a:cs typeface="+mn-lt"/>
              </a:rPr>
              <a:t>sprintf</a:t>
            </a:r>
            <a:r>
              <a:rPr lang="en-US" sz="1200" dirty="0">
                <a:ea typeface="+mn-lt"/>
                <a:cs typeface="+mn-lt"/>
              </a:rPr>
              <a:t>()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69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8AA2-DC9B-7C4F-BE96-2F929B2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activities within core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093FC-E0F5-0C6B-DD5B-AC7307FF4E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/orgs/</a:t>
            </a:r>
            <a:r>
              <a:rPr lang="en-US" dirty="0" err="1"/>
              <a:t>Mbed</a:t>
            </a:r>
            <a:r>
              <a:rPr lang="en-US" dirty="0"/>
              <a:t>-TLS/projects/1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3C02-D8D0-5C4D-846E-6838668D1EB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7587" y="1620481"/>
            <a:ext cx="5347480" cy="451520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 err="1"/>
              <a:t>Mbed</a:t>
            </a:r>
            <a:r>
              <a:rPr lang="en-US" sz="1600" dirty="0"/>
              <a:t> TLS 3.6 LTS released – support until early 2027</a:t>
            </a:r>
          </a:p>
          <a:p>
            <a:pPr lvl="1"/>
            <a:r>
              <a:rPr lang="en-US" sz="1400" dirty="0"/>
              <a:t>Accessor functions for fields made private in 3.0</a:t>
            </a:r>
          </a:p>
          <a:p>
            <a:pPr lvl="1"/>
            <a:r>
              <a:rPr lang="en-US" sz="1400" dirty="0"/>
              <a:t>TLS 1.3 early data, record size limit</a:t>
            </a:r>
          </a:p>
          <a:p>
            <a:pPr lvl="1"/>
            <a:r>
              <a:rPr lang="en-US" sz="1400" dirty="0"/>
              <a:t>Driver-only cipher &amp; AEAD</a:t>
            </a:r>
          </a:p>
          <a:p>
            <a:pPr lvl="1"/>
            <a:r>
              <a:rPr lang="en-US" sz="1400" dirty="0">
                <a:cs typeface="Calibri"/>
              </a:rPr>
              <a:t>Thread-safe PSA</a:t>
            </a:r>
          </a:p>
          <a:p>
            <a:pPr lvl="1"/>
            <a:r>
              <a:rPr lang="en-US" sz="1400" dirty="0">
                <a:cs typeface="Calibri"/>
              </a:rPr>
              <a:t>PSA bridge – new APIs to help with transition from legacy to PSA</a:t>
            </a:r>
          </a:p>
          <a:p>
            <a:endParaRPr lang="en-US" sz="1600" dirty="0"/>
          </a:p>
          <a:p>
            <a:r>
              <a:rPr lang="en-US" sz="1600" dirty="0"/>
              <a:t>TF-PSA-Crypto</a:t>
            </a:r>
          </a:p>
          <a:p>
            <a:pPr lvl="1"/>
            <a:r>
              <a:rPr lang="en-US" sz="1600" dirty="0">
                <a:hlinkClick r:id="rId3"/>
              </a:rPr>
              <a:t>https://github.com/Mbed-TLS/TF-PSA-Crypto</a:t>
            </a:r>
            <a:endParaRPr lang="en-US" sz="1600" dirty="0"/>
          </a:p>
          <a:p>
            <a:pPr lvl="1"/>
            <a:r>
              <a:rPr lang="en-US" sz="1600" dirty="0"/>
              <a:t>Will become upstream source for crypto in </a:t>
            </a:r>
            <a:r>
              <a:rPr lang="en-US" sz="1600" dirty="0" err="1"/>
              <a:t>Mbed</a:t>
            </a:r>
            <a:r>
              <a:rPr lang="en-US" sz="1600" dirty="0"/>
              <a:t> TLS</a:t>
            </a:r>
          </a:p>
          <a:p>
            <a:pPr lvl="1"/>
            <a:r>
              <a:rPr lang="en-US" sz="1600" dirty="0"/>
              <a:t>Paused to focus on 3.6, resume in Q2</a:t>
            </a:r>
          </a:p>
          <a:p>
            <a:endParaRPr lang="en-US" sz="1600" dirty="0"/>
          </a:p>
          <a:p>
            <a:pPr marL="581025" lvl="1" indent="-166370"/>
            <a:endParaRPr lang="en-US" sz="1800" dirty="0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84FFD9-7F8E-8340-9518-EDC93CE26FD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9946" y="1620481"/>
            <a:ext cx="5615347" cy="451520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/>
              <a:t>Planning </a:t>
            </a:r>
            <a:r>
              <a:rPr lang="en-US" sz="1600" dirty="0" err="1"/>
              <a:t>Mbed</a:t>
            </a:r>
            <a:r>
              <a:rPr lang="en-US" sz="1600" dirty="0"/>
              <a:t> TLS 4.0 – end 2024?</a:t>
            </a:r>
          </a:p>
          <a:p>
            <a:pPr marL="581025" lvl="1" indent="-166370"/>
            <a:r>
              <a:rPr lang="en-US" sz="1400" dirty="0"/>
              <a:t>PSA_CRYPTO_C / CLIENT always on</a:t>
            </a:r>
            <a:endParaRPr lang="en-US" sz="1400" dirty="0">
              <a:cs typeface="Calibri"/>
            </a:endParaRPr>
          </a:p>
          <a:p>
            <a:pPr marL="581025" lvl="1" indent="-166370"/>
            <a:r>
              <a:rPr lang="en-US" sz="1400" dirty="0"/>
              <a:t>Consume TF-PSA-Crypto repository as source of PSA and crypto code</a:t>
            </a:r>
            <a:endParaRPr lang="en-US" sz="1400" dirty="0">
              <a:cs typeface="Calibri"/>
            </a:endParaRPr>
          </a:p>
          <a:p>
            <a:pPr marL="581025" lvl="1" indent="-166370"/>
            <a:r>
              <a:rPr lang="en-US" sz="1400" dirty="0"/>
              <a:t>Remove some legacy interfaces &amp; features</a:t>
            </a:r>
            <a:endParaRPr lang="en-US" sz="1400" dirty="0">
              <a:cs typeface="Calibri"/>
            </a:endParaRPr>
          </a:p>
          <a:p>
            <a:pPr marL="414655" lvl="1" indent="0">
              <a:buNone/>
            </a:pPr>
            <a:endParaRPr lang="en-US" sz="1600" dirty="0"/>
          </a:p>
          <a:p>
            <a:r>
              <a:rPr lang="en-US" sz="1800" dirty="0"/>
              <a:t>CI</a:t>
            </a:r>
          </a:p>
          <a:p>
            <a:pPr marL="581025" lvl="1" indent="-166370"/>
            <a:r>
              <a:rPr lang="en-US" sz="1400" dirty="0">
                <a:ea typeface="ＭＳ Ｐゴシック"/>
                <a:cs typeface="Calibri"/>
              </a:rPr>
              <a:t>Testing on Arm coming soon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40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FFE9-6A95-435B-85B1-639EAE5A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574C-B723-1814-8BBC-8CD01179B4E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3.6 LTS – early 2024 – support until early 2027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>
                <a:latin typeface="Arial"/>
                <a:cs typeface="Arial"/>
              </a:rPr>
              <a:t>TLS 1.3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946785" lvl="2" indent="-166370"/>
            <a:r>
              <a:rPr lang="en-US">
                <a:latin typeface="Arial"/>
                <a:cs typeface="Arial"/>
              </a:rPr>
              <a:t>Finish support for early data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946785" lvl="2" indent="-166370"/>
            <a:r>
              <a:rPr lang="en-US">
                <a:latin typeface="Arial"/>
                <a:cs typeface="Arial"/>
              </a:rPr>
              <a:t>Record size limit extension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946785" lvl="2" indent="-166370"/>
            <a:r>
              <a:rPr lang="en-US">
                <a:latin typeface="Arial"/>
                <a:cs typeface="Arial"/>
              </a:rPr>
              <a:t>Key export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>
                <a:latin typeface="Arial"/>
                <a:cs typeface="Arial"/>
              </a:rPr>
              <a:t>Driver-only cipher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>
                <a:latin typeface="Arial"/>
                <a:cs typeface="Arial"/>
              </a:rPr>
              <a:t>PSA thread safety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>
                <a:latin typeface="Arial"/>
                <a:cs typeface="Arial"/>
              </a:rPr>
              <a:t>Review private fields, add missing accessors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>
                <a:latin typeface="Arial"/>
                <a:cs typeface="Arial"/>
              </a:rPr>
              <a:t>Final 3.x release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4A77DA-81FF-4CBA-898B-FDF12BCFB95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Timeline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81025" lvl="1" indent="-166370">
              <a:buFont typeface="Arial"/>
            </a:pPr>
            <a:r>
              <a:rPr lang="en-US" dirty="0">
                <a:latin typeface="Arial"/>
                <a:ea typeface="ＭＳ Ｐゴシック"/>
                <a:cs typeface="Arial"/>
              </a:rPr>
              <a:t>4.0 second half of 2024 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581025" lvl="1" indent="-166370">
              <a:buFont typeface="Arial"/>
            </a:pPr>
            <a:r>
              <a:rPr lang="en-US" dirty="0">
                <a:latin typeface="Arial"/>
                <a:ea typeface="ＭＳ Ｐゴシック"/>
                <a:cs typeface="Arial"/>
              </a:rPr>
              <a:t>2.28 LTS ends supported life end of 2024 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algn="just"/>
            <a:endParaRPr lang="en-GB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0FE7397-516F-DD23-FD89-2C0D95986BCA}"/>
              </a:ext>
            </a:extLst>
          </p:cNvPr>
          <p:cNvSpPr>
            <a:spLocks noGrp="1"/>
          </p:cNvSpPr>
          <p:nvPr/>
        </p:nvSpPr>
        <p:spPr>
          <a:xfrm>
            <a:off x="6339947" y="1385455"/>
            <a:ext cx="5372628" cy="47502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361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4" id="{77444629-B16D-CB4C-9D67-E861C222AC01}" vid="{BFBB44AF-9F99-A94E-AA52-8B1C30C4D9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www.w3.org/XML/1998/namespace"/>
    <ds:schemaRef ds:uri="http://schemas.microsoft.com/office/2006/documentManagement/types"/>
    <ds:schemaRef ds:uri="http://purl.org/dc/dcmitype/"/>
    <ds:schemaRef ds:uri="c0950e01-db07-4e41-9c32-b7a8e9fccc9b"/>
    <ds:schemaRef ds:uri="http://purl.org/dc/elements/1.1/"/>
    <ds:schemaRef ds:uri="http://schemas.microsoft.com/sharepoint/v3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sharepoint/v3/fields"/>
    <ds:schemaRef ds:uri="f2ad5090-61a8-4b8c-ab70-68f4ff4d1933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44</TotalTime>
  <Words>560</Words>
  <Application>Microsoft Macintosh PowerPoint</Application>
  <PresentationFormat>Widescreen</PresentationFormat>
  <Paragraphs>65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ＭＳ Ｐゴシック</vt:lpstr>
      <vt:lpstr>Arial</vt:lpstr>
      <vt:lpstr>Calibri</vt:lpstr>
      <vt:lpstr>system-ui</vt:lpstr>
      <vt:lpstr>Wingdings</vt:lpstr>
      <vt:lpstr>Arm_Public_2024</vt:lpstr>
      <vt:lpstr>Mbed TLS Tech Forum</vt:lpstr>
      <vt:lpstr>Recent community activity (thank you!)</vt:lpstr>
      <vt:lpstr>Major activities within core team</vt:lpstr>
      <vt:lpstr>Release Timeline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Mbed TLS Tech Forum</dc:title>
  <dc:subject/>
  <dc:creator>Janos Follath</dc:creator>
  <cp:keywords/>
  <dc:description/>
  <cp:lastModifiedBy>Janos Follath</cp:lastModifiedBy>
  <cp:revision>2</cp:revision>
  <dcterms:created xsi:type="dcterms:W3CDTF">2024-03-08T14:53:01Z</dcterms:created>
  <dcterms:modified xsi:type="dcterms:W3CDTF">2024-04-08T15:31:29Z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